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36" r:id="rId2"/>
  </p:sldMasterIdLst>
  <p:notesMasterIdLst>
    <p:notesMasterId r:id="rId25"/>
  </p:notesMasterIdLst>
  <p:sldIdLst>
    <p:sldId id="258" r:id="rId3"/>
    <p:sldId id="259" r:id="rId4"/>
    <p:sldId id="285" r:id="rId5"/>
    <p:sldId id="287" r:id="rId6"/>
    <p:sldId id="291" r:id="rId7"/>
    <p:sldId id="286" r:id="rId8"/>
    <p:sldId id="305" r:id="rId9"/>
    <p:sldId id="290" r:id="rId10"/>
    <p:sldId id="288" r:id="rId11"/>
    <p:sldId id="354" r:id="rId12"/>
    <p:sldId id="319" r:id="rId13"/>
    <p:sldId id="293" r:id="rId14"/>
    <p:sldId id="294" r:id="rId15"/>
    <p:sldId id="300" r:id="rId16"/>
    <p:sldId id="303" r:id="rId17"/>
    <p:sldId id="304" r:id="rId18"/>
    <p:sldId id="301" r:id="rId19"/>
    <p:sldId id="295" r:id="rId20"/>
    <p:sldId id="296" r:id="rId21"/>
    <p:sldId id="297" r:id="rId22"/>
    <p:sldId id="298" r:id="rId23"/>
    <p:sldId id="29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6729F1-CB97-4B01-918B-9A159C35167B}" v="3" dt="2018-10-27T14:18:41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96586" autoAdjust="0"/>
  </p:normalViewPr>
  <p:slideViewPr>
    <p:cSldViewPr snapToGrid="0">
      <p:cViewPr varScale="1">
        <p:scale>
          <a:sx n="93" d="100"/>
          <a:sy n="93" d="100"/>
        </p:scale>
        <p:origin x="60" y="1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BAEE6-23A7-4117-B37F-76A0E5B34D9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755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1" y="638178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9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10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10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2" y="3173034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9" y="396507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9" y="4207245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9" y="444941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9" y="469159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10" y="3015441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6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273B2-0D7F-458E-80E8-89C0E647B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11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3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2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3" y="1008691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8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4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7" y="1008693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97619D2D-F285-45D5-9BA0-BE79EE7E8F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5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8" y="5581811"/>
            <a:ext cx="3851563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1100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1100">
                <a:solidFill>
                  <a:schemeClr val="tx2"/>
                </a:solidFill>
                <a:latin typeface="+mn-lt"/>
              </a:rPr>
            </a:br>
            <a:r>
              <a:rPr lang="de-DE" sz="900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6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5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5598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4" y="2589243"/>
            <a:ext cx="8583470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7"/>
            <a:ext cx="8583469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0" y="2099734"/>
            <a:ext cx="8583613" cy="6699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4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2077813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3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7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19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7806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3031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4218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5" y="2103010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9" y="376521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9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9" y="424956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9" y="449173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7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8594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5958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709919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034170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0909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8057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9169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9046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97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305779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1" y="1646656"/>
            <a:ext cx="2357669" cy="1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646656"/>
            <a:ext cx="2357669" cy="17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800" y="1646656"/>
            <a:ext cx="2357669" cy="176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72" y="3600431"/>
            <a:ext cx="2357669" cy="17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23" y="3600431"/>
            <a:ext cx="2357669" cy="1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6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1861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590290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2426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2" y="6073744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0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469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8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1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8A5B1-4262-4FDF-B284-C32CC5994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18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9DC83-A6BE-4FFF-9949-6AF53AAD9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133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2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3" y="1008691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3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4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7" y="1008693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97619D2D-F285-45D5-9BA0-BE79EE7E8F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3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mall Glob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12191-2305-4521-8FD7-8C6C21195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1725" y="6556138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9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Clas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9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115F5-BE88-4FDC-910A-D1FD8CFD0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06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8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6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6" y="1418053"/>
            <a:ext cx="4723028" cy="354227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34489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en-GB" sz="2000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Answers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FF724-F2D5-4226-9090-60696DAEA4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12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Clas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9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115F5-BE88-4FDC-910A-D1FD8CFD00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94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6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E18CD-76A2-4E18-B494-61C9B2CBE2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2693"/>
            <a:ext cx="3932237" cy="141287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42693"/>
            <a:ext cx="6172200" cy="528663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5567"/>
            <a:ext cx="3932237" cy="3873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97B3B-87FA-445D-AB9B-78F0FA0441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912" y="6501951"/>
            <a:ext cx="179984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3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7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03.11.2018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8" y="6165307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1372" y="1600203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3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21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image" Target="../media/image16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698" r:id="rId4"/>
    <p:sldLayoutId id="2147483699" r:id="rId5"/>
    <p:sldLayoutId id="2147483705" r:id="rId6"/>
    <p:sldLayoutId id="2147483706" r:id="rId7"/>
    <p:sldLayoutId id="2147483709" r:id="rId8"/>
    <p:sldLayoutId id="2147483714" r:id="rId9"/>
    <p:sldLayoutId id="2147483715" r:id="rId10"/>
    <p:sldLayoutId id="2147483716" r:id="rId11"/>
    <p:sldLayoutId id="2147483717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42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2" r:id="rId26"/>
    <p:sldLayoutId id="2147483763" r:id="rId27"/>
    <p:sldLayoutId id="2147483735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ammer.com/uni-2017-201" TargetMode="Externa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/blob/master/microsoft-support.md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/blob/master/release-notes/2.1/2.1-supported-os.m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cli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hyperlink" Target="https://github.com/dotnet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github.com/dotnet/corefx" TargetMode="Externa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hyperlink" Target="https://github.com/dotnet/roslyn" TargetMode="External"/><Relationship Id="rId4" Type="http://schemas.openxmlformats.org/officeDocument/2006/relationships/hyperlink" Target="https://github.com/dotnet/coreclr" TargetMode="External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microsoft.com/net/download/cor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visualstudio.com/downloads/" TargetMode="Externa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microsoft.com/net/download/cor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about.me/damirdobric" TargetMode="External"/><Relationship Id="rId5" Type="http://schemas.openxmlformats.org/officeDocument/2006/relationships/image" Target="../media/image3.emf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rticles/csharp/tutorials/console-teleprompter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tutorials/csharp/getting-started" TargetMode="Externa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otnet.github.io/" TargetMode="Externa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5DC17F0-86FE-43A3-8304-61D81FB5827F}"/>
              </a:ext>
            </a:extLst>
          </p:cNvPr>
          <p:cNvSpPr/>
          <p:nvPr/>
        </p:nvSpPr>
        <p:spPr>
          <a:xfrm>
            <a:off x="3215680" y="195675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30.Oct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7FB7D3-0CFC-47FA-8902-55C89C29F113}"/>
              </a:ext>
            </a:extLst>
          </p:cNvPr>
          <p:cNvSpPr/>
          <p:nvPr/>
        </p:nvSpPr>
        <p:spPr>
          <a:xfrm>
            <a:off x="2063552" y="340723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04.Dec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535A1E-8E47-4EF7-B713-B035EE29E9FF}"/>
              </a:ext>
            </a:extLst>
          </p:cNvPr>
          <p:cNvSpPr/>
          <p:nvPr/>
        </p:nvSpPr>
        <p:spPr>
          <a:xfrm>
            <a:off x="3215680" y="340723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11.Dec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887423-7CC9-4770-A095-13F243114C1C}"/>
              </a:ext>
            </a:extLst>
          </p:cNvPr>
          <p:cNvSpPr/>
          <p:nvPr/>
        </p:nvSpPr>
        <p:spPr>
          <a:xfrm>
            <a:off x="4367808" y="340723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18.Dec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503EF5-BD89-42FC-9848-5C021D9AE83C}"/>
              </a:ext>
            </a:extLst>
          </p:cNvPr>
          <p:cNvSpPr/>
          <p:nvPr/>
        </p:nvSpPr>
        <p:spPr>
          <a:xfrm>
            <a:off x="2063552" y="413763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08.Jan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8104056" y="1961910"/>
            <a:ext cx="2232248" cy="7920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From 15.00-18.00 h 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A35114-7447-4A8C-9B5D-3DDCD9E2FB74}"/>
              </a:ext>
            </a:extLst>
          </p:cNvPr>
          <p:cNvSpPr/>
          <p:nvPr/>
        </p:nvSpPr>
        <p:spPr>
          <a:xfrm>
            <a:off x="3215680" y="266433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13.Nov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0A7D6DB-DEFB-4736-97C0-7906C8C7F6FA}"/>
              </a:ext>
            </a:extLst>
          </p:cNvPr>
          <p:cNvSpPr/>
          <p:nvPr/>
        </p:nvSpPr>
        <p:spPr>
          <a:xfrm>
            <a:off x="4367808" y="266433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20.Nov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0780CB-9CAA-48E6-AB34-3AA735393AFB}"/>
              </a:ext>
            </a:extLst>
          </p:cNvPr>
          <p:cNvSpPr/>
          <p:nvPr/>
        </p:nvSpPr>
        <p:spPr>
          <a:xfrm>
            <a:off x="5519936" y="266433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27.Nov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 dirty="0"/>
              <a:t>WS-2017-2018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63663C-2E93-4C15-9019-E460DD26EE27}"/>
              </a:ext>
            </a:extLst>
          </p:cNvPr>
          <p:cNvSpPr/>
          <p:nvPr/>
        </p:nvSpPr>
        <p:spPr>
          <a:xfrm>
            <a:off x="2075119" y="5613094"/>
            <a:ext cx="7987503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9009E"/>
                </a:solidFill>
                <a:hlinkClick r:id="rId2"/>
              </a:rPr>
              <a:t>https://www.yammer.com/uni-2017-2018</a:t>
            </a:r>
            <a:endParaRPr lang="en-US" dirty="0">
              <a:solidFill>
                <a:srgbClr val="09009E"/>
              </a:solidFill>
            </a:endParaRPr>
          </a:p>
          <a:p>
            <a:endParaRPr lang="de-DE" dirty="0">
              <a:solidFill>
                <a:srgbClr val="09009E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980E69-7AAB-4A38-8484-6F8F564CD840}"/>
              </a:ext>
            </a:extLst>
          </p:cNvPr>
          <p:cNvSpPr/>
          <p:nvPr/>
        </p:nvSpPr>
        <p:spPr>
          <a:xfrm>
            <a:off x="3215680" y="413763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15.Jan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D3F746-B63D-475E-AC51-23EF69E3D50E}"/>
              </a:ext>
            </a:extLst>
          </p:cNvPr>
          <p:cNvSpPr/>
          <p:nvPr/>
        </p:nvSpPr>
        <p:spPr>
          <a:xfrm>
            <a:off x="4367808" y="412731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22.Jan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1321A25-0D8D-4F49-A4D3-93B5F76783FB}"/>
              </a:ext>
            </a:extLst>
          </p:cNvPr>
          <p:cNvSpPr/>
          <p:nvPr/>
        </p:nvSpPr>
        <p:spPr>
          <a:xfrm>
            <a:off x="2063552" y="1956452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23.Oct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5DC34E8-05F2-4565-9213-CE91F5BD7084}"/>
              </a:ext>
            </a:extLst>
          </p:cNvPr>
          <p:cNvSpPr/>
          <p:nvPr/>
        </p:nvSpPr>
        <p:spPr>
          <a:xfrm>
            <a:off x="2063552" y="268184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itchFamily="34" charset="0"/>
                <a:cs typeface="Segoe UI" pitchFamily="34" charset="0"/>
              </a:rPr>
              <a:t>06.Nov</a:t>
            </a:r>
            <a:endParaRPr lang="de-DE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E69B22-D11E-4CB5-A7EE-6BD3B9EF0B60}"/>
              </a:ext>
            </a:extLst>
          </p:cNvPr>
          <p:cNvSpPr/>
          <p:nvPr/>
        </p:nvSpPr>
        <p:spPr>
          <a:xfrm>
            <a:off x="5528807" y="4130903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29.Jan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5D4F194-BD35-4D22-A844-4FE0236D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498" y="3809964"/>
            <a:ext cx="2257632" cy="224407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D948734-9B5E-45EE-962C-11EAAF050415}"/>
              </a:ext>
            </a:extLst>
          </p:cNvPr>
          <p:cNvSpPr/>
          <p:nvPr/>
        </p:nvSpPr>
        <p:spPr>
          <a:xfrm>
            <a:off x="2054681" y="4879849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05.Jan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76176B-EB1E-47B4-AAD3-1403C905BD41}"/>
              </a:ext>
            </a:extLst>
          </p:cNvPr>
          <p:cNvSpPr/>
          <p:nvPr/>
        </p:nvSpPr>
        <p:spPr>
          <a:xfrm>
            <a:off x="3206809" y="4879849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12.Jan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57A3C7-C265-4064-9D25-31AE4A8C6D09}"/>
              </a:ext>
            </a:extLst>
          </p:cNvPr>
          <p:cNvSpPr/>
          <p:nvPr/>
        </p:nvSpPr>
        <p:spPr>
          <a:xfrm>
            <a:off x="4358937" y="4869529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19.Jan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A2EAB8-856F-472C-8070-1A7F689987F5}"/>
              </a:ext>
            </a:extLst>
          </p:cNvPr>
          <p:cNvSpPr/>
          <p:nvPr/>
        </p:nvSpPr>
        <p:spPr>
          <a:xfrm>
            <a:off x="5519936" y="4873122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26.Jan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63875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516A51-2150-4BA1-9C61-346AFE41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44" y="1085312"/>
            <a:ext cx="8482748" cy="37947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90C8F4-A0C9-4101-B8BB-8BA8EBF76234}"/>
              </a:ext>
            </a:extLst>
          </p:cNvPr>
          <p:cNvSpPr/>
          <p:nvPr/>
        </p:nvSpPr>
        <p:spPr>
          <a:xfrm>
            <a:off x="1899847" y="6162331"/>
            <a:ext cx="7740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hlinkClick r:id="rId3"/>
              </a:rPr>
              <a:t>https://github.com/dotnet/core/blob/master/microsoft-support.md</a:t>
            </a:r>
            <a:r>
              <a:rPr lang="de-DE" sz="12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1F0BDC-A846-488C-ABA8-41111619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8525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86A03-0D9C-4F70-8CC0-8A271220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.NET Core 2.1.x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47889-5289-4172-9682-E7DB34A2A02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614488"/>
            <a:ext cx="5459506" cy="3785652"/>
          </a:xfrm>
        </p:spPr>
        <p:txBody>
          <a:bodyPr/>
          <a:lstStyle/>
          <a:p>
            <a:pPr fontAlgn="base"/>
            <a:r>
              <a:rPr lang="de-DE" sz="1800" dirty="0"/>
              <a:t>Plattform support</a:t>
            </a:r>
          </a:p>
          <a:p>
            <a:pPr lvl="1" fontAlgn="base"/>
            <a:r>
              <a:rPr lang="de-DE" sz="1800" dirty="0"/>
              <a:t>Windows Client: 7, 8.1, 10 (1607+)</a:t>
            </a:r>
          </a:p>
          <a:p>
            <a:pPr lvl="1" fontAlgn="base"/>
            <a:r>
              <a:rPr lang="de-DE" sz="1800" dirty="0"/>
              <a:t>Windows Server: 2008 R2 SP1+</a:t>
            </a:r>
          </a:p>
          <a:p>
            <a:pPr lvl="1" fontAlgn="base"/>
            <a:r>
              <a:rPr lang="de-DE" sz="1800" dirty="0"/>
              <a:t>macOS: 10.12+</a:t>
            </a:r>
          </a:p>
          <a:p>
            <a:pPr lvl="1" fontAlgn="base"/>
            <a:r>
              <a:rPr lang="de-DE" sz="1800" dirty="0"/>
              <a:t>RHEL: 6+</a:t>
            </a:r>
          </a:p>
          <a:p>
            <a:pPr lvl="1" fontAlgn="base"/>
            <a:r>
              <a:rPr lang="de-DE" sz="1800" dirty="0"/>
              <a:t>Fedora: 26+</a:t>
            </a:r>
          </a:p>
          <a:p>
            <a:pPr lvl="1" fontAlgn="base"/>
            <a:r>
              <a:rPr lang="de-DE" sz="1800" dirty="0"/>
              <a:t>Ubuntu: 14.04+</a:t>
            </a:r>
          </a:p>
          <a:p>
            <a:pPr lvl="1" fontAlgn="base"/>
            <a:r>
              <a:rPr lang="de-DE" sz="1800" dirty="0"/>
              <a:t>Debian: 8+</a:t>
            </a:r>
          </a:p>
          <a:p>
            <a:pPr lvl="1" fontAlgn="base"/>
            <a:r>
              <a:rPr lang="de-DE" sz="1800" dirty="0"/>
              <a:t>SLES: 12+</a:t>
            </a:r>
          </a:p>
          <a:p>
            <a:pPr lvl="1" fontAlgn="base"/>
            <a:r>
              <a:rPr lang="de-DE" sz="1800" dirty="0"/>
              <a:t>openSUSE: 42.3+</a:t>
            </a:r>
          </a:p>
          <a:p>
            <a:pPr lvl="1" fontAlgn="base"/>
            <a:r>
              <a:rPr lang="de-DE" sz="1800" dirty="0"/>
              <a:t>Alpine: 3.7+</a:t>
            </a:r>
          </a:p>
          <a:p>
            <a:endParaRPr lang="de-DE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550D47-6CC5-4A37-8581-600A318C92F9}"/>
              </a:ext>
            </a:extLst>
          </p:cNvPr>
          <p:cNvSpPr/>
          <p:nvPr/>
        </p:nvSpPr>
        <p:spPr>
          <a:xfrm>
            <a:off x="1656626" y="5341998"/>
            <a:ext cx="668437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50" dirty="0">
                <a:hlinkClick r:id="rId3"/>
              </a:rPr>
              <a:t>https://github.com/dotnet/core/blob/master/release-notes/2.1/2.1-supported-os.md</a:t>
            </a:r>
            <a:r>
              <a:rPr lang="de-DE" sz="1350" dirty="0"/>
              <a:t>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AE781B1-4548-451F-92F5-757111FC1CFC}"/>
              </a:ext>
            </a:extLst>
          </p:cNvPr>
          <p:cNvSpPr txBox="1">
            <a:spLocks/>
          </p:cNvSpPr>
          <p:nvPr/>
        </p:nvSpPr>
        <p:spPr>
          <a:xfrm>
            <a:off x="5779765" y="1613767"/>
            <a:ext cx="3926106" cy="2725238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68000" indent="-228600" algn="l" defTabSz="7200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22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774950" indent="-2235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9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87425" indent="-1762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tabLst>
                <a:tab pos="893763" algn="l"/>
              </a:tabLst>
              <a:defRPr lang="en-US" sz="1700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257300" indent="-1762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GB" sz="1700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de-DE" sz="2100" dirty="0"/>
              <a:t>Chip support</a:t>
            </a:r>
          </a:p>
          <a:p>
            <a:pPr lvl="1" fontAlgn="base"/>
            <a:r>
              <a:rPr lang="en-GB" sz="1650" u="sng" dirty="0"/>
              <a:t>x64 on:</a:t>
            </a:r>
          </a:p>
          <a:p>
            <a:pPr lvl="1" fontAlgn="base"/>
            <a:r>
              <a:rPr lang="en-GB" sz="1350" dirty="0"/>
              <a:t>Windows, </a:t>
            </a:r>
          </a:p>
          <a:p>
            <a:pPr lvl="1" fontAlgn="base"/>
            <a:r>
              <a:rPr lang="en-GB" sz="1350" dirty="0"/>
              <a:t>macOS, </a:t>
            </a:r>
          </a:p>
          <a:p>
            <a:pPr lvl="1" fontAlgn="base"/>
            <a:r>
              <a:rPr lang="en-GB" sz="1350" dirty="0"/>
              <a:t>Linux</a:t>
            </a:r>
            <a:br>
              <a:rPr lang="en-GB" sz="1350" dirty="0"/>
            </a:br>
            <a:endParaRPr lang="en-GB" sz="1350" dirty="0"/>
          </a:p>
          <a:p>
            <a:pPr lvl="1" fontAlgn="base"/>
            <a:r>
              <a:rPr lang="en-GB" sz="1650" u="sng" dirty="0"/>
              <a:t>x86 on </a:t>
            </a:r>
          </a:p>
          <a:p>
            <a:pPr lvl="1" fontAlgn="base"/>
            <a:r>
              <a:rPr lang="en-GB" sz="1350" dirty="0"/>
              <a:t>Windows</a:t>
            </a:r>
          </a:p>
          <a:p>
            <a:pPr lvl="1" fontAlgn="base"/>
            <a:r>
              <a:rPr lang="en-GB" sz="1350" dirty="0"/>
              <a:t>ARM32 on Linux (Ubuntu 18.04+, Debian 9+)</a:t>
            </a:r>
          </a:p>
          <a:p>
            <a:endParaRPr lang="de-DE" sz="21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A1788C2-6080-48C6-9A8D-5FF82A57E475}"/>
              </a:ext>
            </a:extLst>
          </p:cNvPr>
          <p:cNvSpPr txBox="1">
            <a:spLocks/>
          </p:cNvSpPr>
          <p:nvPr/>
        </p:nvSpPr>
        <p:spPr>
          <a:xfrm>
            <a:off x="5935514" y="4516487"/>
            <a:ext cx="3926106" cy="478175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68000" indent="-228600" algn="l" defTabSz="7200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22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774950" indent="-2235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9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987425" indent="-1762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tabLst>
                <a:tab pos="893763" algn="l"/>
              </a:tabLst>
              <a:defRPr lang="en-US" sz="1700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257300" indent="-1762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GB" sz="1700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VS 15.7</a:t>
            </a:r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40961789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hlinkClick r:id="rId2"/>
            <a:extLst>
              <a:ext uri="{FF2B5EF4-FFF2-40B4-BE49-F238E27FC236}">
                <a16:creationId xmlns:a16="http://schemas.microsoft.com/office/drawing/2014/main" id="{7EAE025E-BAF0-4939-BD06-90D2DB019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91" y="2599317"/>
            <a:ext cx="1307306" cy="11287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7E3672-51F6-4DC9-96A4-776E930F3DBB}"/>
              </a:ext>
            </a:extLst>
          </p:cNvPr>
          <p:cNvSpPr/>
          <p:nvPr/>
        </p:nvSpPr>
        <p:spPr>
          <a:xfrm>
            <a:off x="6487402" y="3199978"/>
            <a:ext cx="2168918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compilers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F8B8C7-7CCB-4C7D-8145-7298D8C4CCC0}"/>
              </a:ext>
            </a:extLst>
          </p:cNvPr>
          <p:cNvSpPr/>
          <p:nvPr/>
        </p:nvSpPr>
        <p:spPr>
          <a:xfrm>
            <a:off x="3061855" y="3199978"/>
            <a:ext cx="2282735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tools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32E59-F7F1-455E-9BD6-A5C0823E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Inside of .NET 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E24E1-FCE7-48A0-9EA5-1C0547A4682F}"/>
              </a:ext>
            </a:extLst>
          </p:cNvPr>
          <p:cNvSpPr/>
          <p:nvPr/>
        </p:nvSpPr>
        <p:spPr>
          <a:xfrm>
            <a:off x="3061855" y="1733674"/>
            <a:ext cx="2282735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runtime</a:t>
            </a:r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A6D7B-CCEB-459B-BB34-1F7F52A89530}"/>
              </a:ext>
            </a:extLst>
          </p:cNvPr>
          <p:cNvSpPr/>
          <p:nvPr/>
        </p:nvSpPr>
        <p:spPr>
          <a:xfrm>
            <a:off x="6487402" y="1733674"/>
            <a:ext cx="2168918" cy="11711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endParaRPr lang="en-US" sz="1500" dirty="0">
              <a:solidFill>
                <a:srgbClr val="FFFFFF"/>
              </a:solidFill>
            </a:endParaRPr>
          </a:p>
          <a:p>
            <a:pPr algn="ctr"/>
            <a:r>
              <a:rPr lang="en-US" sz="1500" dirty="0">
                <a:solidFill>
                  <a:srgbClr val="FFFFFF"/>
                </a:solidFill>
              </a:rPr>
              <a:t>libraries</a:t>
            </a:r>
            <a:endParaRPr lang="en-US" sz="135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FA81EBD-1495-41C8-9535-EFA271185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236" y="1899832"/>
            <a:ext cx="2085975" cy="485775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1B190525-D0FE-4123-AEF2-C944E0D0F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125" y="1857171"/>
            <a:ext cx="1893094" cy="450056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A2D3E737-7762-4A68-9FE0-BD48BB9DDD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5282" y="3416924"/>
            <a:ext cx="1335881" cy="428625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BAA407BC-0BA6-4376-B8D0-CFE1456BF6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4617" y="3422629"/>
            <a:ext cx="1614488" cy="3643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A8FD72-B3E9-43FD-9E8F-364C097890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3110" y="1956188"/>
            <a:ext cx="485775" cy="4786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F0E6A8-C1D7-4C34-A867-C0FE605D3402}"/>
              </a:ext>
            </a:extLst>
          </p:cNvPr>
          <p:cNvSpPr/>
          <p:nvPr/>
        </p:nvSpPr>
        <p:spPr>
          <a:xfrm>
            <a:off x="4985174" y="4443764"/>
            <a:ext cx="2168918" cy="8076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host</a:t>
            </a:r>
            <a:endParaRPr lang="en-US" sz="13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33597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5387FF-37C3-4849-9A30-3251F4B62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50" y="2005866"/>
            <a:ext cx="6050756" cy="821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A3D9E-94F5-4C76-8F90-19FE6A4FA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59" y="3144611"/>
            <a:ext cx="6586538" cy="1657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D3BC34-9640-4288-BCDB-0760658886D8}"/>
              </a:ext>
            </a:extLst>
          </p:cNvPr>
          <p:cNvSpPr/>
          <p:nvPr/>
        </p:nvSpPr>
        <p:spPr>
          <a:xfrm>
            <a:off x="3979468" y="1528967"/>
            <a:ext cx="36631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sz="1350" dirty="0">
                <a:hlinkClick r:id="rId4"/>
              </a:rPr>
              <a:t>https://www.microsoft.com/</a:t>
            </a:r>
            <a:r>
              <a:rPr lang="en-DE" sz="1350" b="1" dirty="0">
                <a:hlinkClick r:id="rId4"/>
              </a:rPr>
              <a:t>net/download/core</a:t>
            </a:r>
            <a:r>
              <a:rPr lang="en-US" sz="1350" b="1" dirty="0"/>
              <a:t> </a:t>
            </a:r>
            <a:endParaRPr lang="en-DE" sz="135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1E6E96-D38A-4303-B156-0BCF6A204D20}"/>
              </a:ext>
            </a:extLst>
          </p:cNvPr>
          <p:cNvSpPr/>
          <p:nvPr/>
        </p:nvSpPr>
        <p:spPr>
          <a:xfrm>
            <a:off x="1524000" y="6035065"/>
            <a:ext cx="20111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&gt; </a:t>
            </a:r>
            <a:r>
              <a:rPr lang="en-DE" sz="1350" dirty="0"/>
              <a:t>C:\Program Files\</a:t>
            </a:r>
            <a:r>
              <a:rPr lang="en-DE" sz="1350" dirty="0" err="1"/>
              <a:t>dotnet</a:t>
            </a:r>
            <a:endParaRPr lang="en-US" sz="1350" dirty="0"/>
          </a:p>
          <a:p>
            <a:endParaRPr lang="en-DE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92ABE-1BA6-4EE7-B30D-2474C083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186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1BFA69-E79C-46E6-B3BF-B2317243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Create your first .NET Core application</a:t>
            </a:r>
            <a:endParaRPr lang="en-DE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DC132C-BBBC-487B-8557-7968D5EBDD8F}"/>
              </a:ext>
            </a:extLst>
          </p:cNvPr>
          <p:cNvSpPr/>
          <p:nvPr/>
        </p:nvSpPr>
        <p:spPr>
          <a:xfrm>
            <a:off x="2049098" y="1275126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//Create a new folder</a:t>
            </a:r>
          </a:p>
          <a:p>
            <a:r>
              <a:rPr lang="en-US" dirty="0" err="1"/>
              <a:t>mkdir</a:t>
            </a:r>
            <a:r>
              <a:rPr lang="en-US" dirty="0"/>
              <a:t>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Go to folder</a:t>
            </a:r>
          </a:p>
          <a:p>
            <a:r>
              <a:rPr lang="en-US" dirty="0"/>
              <a:t>cd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 err="1"/>
              <a:t>dotnet</a:t>
            </a:r>
            <a:r>
              <a:rPr lang="en-US" dirty="0"/>
              <a:t> new console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restore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Build the project</a:t>
            </a:r>
          </a:p>
          <a:p>
            <a:r>
              <a:rPr lang="en-US" dirty="0"/>
              <a:t>Dotnet build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Run application</a:t>
            </a:r>
          </a:p>
          <a:p>
            <a:r>
              <a:rPr lang="en-US" dirty="0"/>
              <a:t>dotnet run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4F8CDC-BD73-4D14-A6EF-3DDC7C2DF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451" y="1275123"/>
            <a:ext cx="4012465" cy="1373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3C43A3-33A9-4DD8-8F9D-A0BA0869A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48" y="5255418"/>
            <a:ext cx="3276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1170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D094-459F-4AE7-AADA-017010D3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build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E8FFC-5A0B-4652-AEFE-B05BCC0DF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1986896"/>
            <a:ext cx="6360018" cy="3293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A2A367-B612-4811-A236-EB44C793CBB7}"/>
              </a:ext>
            </a:extLst>
          </p:cNvPr>
          <p:cNvSpPr/>
          <p:nvPr/>
        </p:nvSpPr>
        <p:spPr>
          <a:xfrm>
            <a:off x="2182634" y="1136931"/>
            <a:ext cx="7198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 you have a source code and command prompt is in folder which contains</a:t>
            </a:r>
            <a:br>
              <a:rPr lang="en-US" dirty="0"/>
            </a:br>
            <a:r>
              <a:rPr lang="en-US" dirty="0"/>
              <a:t>project file </a:t>
            </a:r>
            <a:r>
              <a:rPr lang="en-US" b="1" dirty="0" err="1"/>
              <a:t>csproj</a:t>
            </a:r>
            <a:r>
              <a:rPr lang="en-US" dirty="0"/>
              <a:t>, then you </a:t>
            </a:r>
            <a:r>
              <a:rPr lang="en-US" dirty="0" err="1"/>
              <a:t>cas</a:t>
            </a:r>
            <a:r>
              <a:rPr lang="en-US" dirty="0"/>
              <a:t> simply use </a:t>
            </a:r>
            <a:r>
              <a:rPr lang="en-US" b="1" dirty="0" err="1"/>
              <a:t>dotnet</a:t>
            </a:r>
            <a:r>
              <a:rPr lang="en-US" b="1" dirty="0"/>
              <a:t> run</a:t>
            </a:r>
            <a:r>
              <a:rPr lang="en-US" dirty="0"/>
              <a:t>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8884238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D094-459F-4AE7-AADA-017010D3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Running application without “</a:t>
            </a:r>
            <a:r>
              <a:rPr lang="en-US" sz="3200" dirty="0" err="1"/>
              <a:t>csproj</a:t>
            </a:r>
            <a:r>
              <a:rPr lang="en-US" sz="3200" dirty="0"/>
              <a:t>”</a:t>
            </a:r>
            <a:endParaRPr lang="en-DE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A2A367-B612-4811-A236-EB44C793CBB7}"/>
              </a:ext>
            </a:extLst>
          </p:cNvPr>
          <p:cNvSpPr/>
          <p:nvPr/>
        </p:nvSpPr>
        <p:spPr>
          <a:xfrm>
            <a:off x="2182637" y="1136928"/>
            <a:ext cx="5082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.NET Core application is a DLL (Dynamic Link Library)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4A191-B248-4ECA-8FA1-3838CCF4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5" y="1709740"/>
            <a:ext cx="76485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2845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C809-1314-4CF7-B0F8-42A47101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Create an application with </a:t>
            </a:r>
            <a:br>
              <a:rPr lang="en-US" sz="4000" dirty="0"/>
            </a:br>
            <a:r>
              <a:rPr lang="en-US" sz="4000" dirty="0"/>
              <a:t>Visual Studio</a:t>
            </a:r>
            <a:endParaRPr lang="en-DE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DBDA3-503D-4301-A8F0-A8C98DDA5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10603"/>
            <a:ext cx="9144000" cy="2808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5CFDE-FB24-4FE0-8D45-4B593FF37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87320"/>
            <a:ext cx="9144000" cy="23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580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465675"/>
          </a:xfrm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E1 - Install .NET Core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E2 - Create your first program with command line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E3 - Create your first program with Visual Studio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E4 – Learn about Structure of Application.</a:t>
            </a:r>
          </a:p>
        </p:txBody>
      </p:sp>
    </p:spTree>
    <p:extLst>
      <p:ext uri="{BB962C8B-B14F-4D97-AF65-F5344CB8AC3E}">
        <p14:creationId xmlns:p14="http://schemas.microsoft.com/office/powerpoint/2010/main" val="103423395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(E1) Install VS &amp; .NET Core SDK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4F570-69ED-41A1-8255-5187E07A56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05300" y="1909763"/>
            <a:ext cx="7886700" cy="438943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 best way to develop with .NET Core on Windows is using </a:t>
            </a:r>
            <a:r>
              <a:rPr lang="en-US" sz="2400" dirty="0">
                <a:hlinkClick r:id="rId2"/>
              </a:rPr>
              <a:t>Visual Studio</a:t>
            </a:r>
            <a:r>
              <a:rPr lang="en-US" sz="2400" dirty="0"/>
              <a:t>. </a:t>
            </a:r>
            <a:r>
              <a:rPr lang="en-US" sz="2400" u="sng" dirty="0"/>
              <a:t>We will work in course with this version.</a:t>
            </a:r>
            <a:br>
              <a:rPr lang="en-US" sz="2400" u="sng" dirty="0"/>
            </a:br>
            <a:endParaRPr lang="en-US" sz="2400" u="sng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You can alternatively use download </a:t>
            </a:r>
            <a:r>
              <a:rPr lang="en-US" sz="2400" dirty="0">
                <a:hlinkClick r:id="rId3"/>
              </a:rPr>
              <a:t>Visual Studio Code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Download .NET CORE SDK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https://www.microsoft.com/net/download/core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5400052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66220" y="9280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Who am I?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5" y="4028414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20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3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9" y="4001516"/>
            <a:ext cx="1558067" cy="8518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F52539-F06A-4196-8FEA-70D78F2F28D3}"/>
              </a:ext>
            </a:extLst>
          </p:cNvPr>
          <p:cNvSpPr/>
          <p:nvPr/>
        </p:nvSpPr>
        <p:spPr>
          <a:xfrm>
            <a:off x="4802761" y="5560648"/>
            <a:ext cx="3099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hlinkClick r:id="rId6"/>
              </a:rPr>
              <a:t>https://about.me/damirdobric</a:t>
            </a:r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(</a:t>
            </a:r>
            <a:r>
              <a:rPr lang="en-US" sz="3200" dirty="0"/>
              <a:t>E2)Create a project with command line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230582" y="1533392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//Create a new folder</a:t>
            </a:r>
          </a:p>
          <a:p>
            <a:r>
              <a:rPr lang="en-US" dirty="0" err="1"/>
              <a:t>mkdir</a:t>
            </a:r>
            <a:r>
              <a:rPr lang="en-US" dirty="0"/>
              <a:t>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Go to folder</a:t>
            </a:r>
          </a:p>
          <a:p>
            <a:r>
              <a:rPr lang="en-US" dirty="0"/>
              <a:t>cd YOURAPP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new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Create a new .NET Core project</a:t>
            </a:r>
          </a:p>
          <a:p>
            <a:r>
              <a:rPr lang="en-US" dirty="0"/>
              <a:t>dotnet restore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Build the project</a:t>
            </a:r>
          </a:p>
          <a:p>
            <a:r>
              <a:rPr lang="en-US" dirty="0" err="1"/>
              <a:t>dotnet</a:t>
            </a:r>
            <a:r>
              <a:rPr lang="en-US" dirty="0"/>
              <a:t> build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// Run application</a:t>
            </a:r>
          </a:p>
          <a:p>
            <a:r>
              <a:rPr lang="en-US" dirty="0"/>
              <a:t>dotnet run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3036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(E3)Create Application in VS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52653" y="1617059"/>
            <a:ext cx="7622343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I</a:t>
            </a:r>
            <a:r>
              <a:rPr lang="en-US" altLang="en-US" sz="1600" dirty="0">
                <a:latin typeface="Arial" panose="020B0604020202020204" pitchFamily="34" charset="0"/>
              </a:rPr>
              <a:t>n Solution Explorer, open the context menu for the 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1600" dirty="0">
                <a:latin typeface="Arial" panose="020B0604020202020204" pitchFamily="34" charset="0"/>
              </a:rPr>
              <a:t>  </a:t>
            </a:r>
            <a:r>
              <a:rPr lang="en-US" altLang="en-US" sz="1400" b="1" dirty="0">
                <a:latin typeface="Arial" panose="020B0604020202020204" pitchFamily="34" charset="0"/>
              </a:rPr>
              <a:t>Console Application (.NET Core)</a:t>
            </a: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600" dirty="0">
                <a:latin typeface="Arial" panose="020B0604020202020204" pitchFamily="34" charset="0"/>
              </a:rPr>
              <a:t>project. Name it "App", and set some the location.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400" dirty="0"/>
              <a:t>.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Open the </a:t>
            </a:r>
            <a:r>
              <a:rPr lang="en-US" altLang="en-US" sz="1600" dirty="0" err="1">
                <a:latin typeface="Arial" panose="020B0604020202020204" pitchFamily="34" charset="0"/>
              </a:rPr>
              <a:t>Program.cs</a:t>
            </a:r>
            <a:r>
              <a:rPr lang="en-US" altLang="en-US" sz="1600" dirty="0">
                <a:latin typeface="Arial" panose="020B0604020202020204" pitchFamily="34" charset="0"/>
              </a:rPr>
              <a:t>  and paste following code: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Set a breakpoint after the line that you just added.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Press F5 to run the application..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</a:rPr>
              <a:t>The application should build without error, and should hit the breakpoint</a:t>
            </a:r>
            <a:r>
              <a:rPr lang="en-US" altLang="en-US" sz="2000" dirty="0">
                <a:latin typeface="Arial" panose="020B0604020202020204" pitchFamily="34" charset="0"/>
              </a:rPr>
              <a:t>. </a:t>
            </a:r>
            <a:br>
              <a:rPr lang="en-US" altLang="en-US" dirty="0">
                <a:latin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49725" y="275502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using System;</a:t>
            </a:r>
          </a:p>
          <a:p>
            <a:endParaRPr lang="en-US" sz="900" dirty="0"/>
          </a:p>
          <a:p>
            <a:r>
              <a:rPr lang="en-US" sz="900" dirty="0"/>
              <a:t>namespace </a:t>
            </a:r>
            <a:r>
              <a:rPr lang="en-US" sz="900" dirty="0" err="1"/>
              <a:t>ConsoleApplication</a:t>
            </a:r>
            <a:endParaRPr lang="en-US" sz="900" dirty="0"/>
          </a:p>
          <a:p>
            <a:r>
              <a:rPr lang="en-US" sz="900" dirty="0"/>
              <a:t>{</a:t>
            </a:r>
          </a:p>
          <a:p>
            <a:r>
              <a:rPr lang="en-US" sz="900" dirty="0"/>
              <a:t>    public class Program</a:t>
            </a:r>
          </a:p>
          <a:p>
            <a:r>
              <a:rPr lang="en-US" sz="900" dirty="0"/>
              <a:t>    {</a:t>
            </a:r>
          </a:p>
          <a:p>
            <a:r>
              <a:rPr lang="en-US" sz="900" dirty="0"/>
              <a:t>        public static void Main(string[] </a:t>
            </a:r>
            <a:r>
              <a:rPr lang="en-US" sz="900" dirty="0" err="1"/>
              <a:t>args</a:t>
            </a:r>
            <a:r>
              <a:rPr lang="en-US" sz="900" dirty="0"/>
              <a:t>)</a:t>
            </a:r>
          </a:p>
          <a:p>
            <a:r>
              <a:rPr lang="en-US" sz="900" dirty="0"/>
              <a:t>        {</a:t>
            </a:r>
          </a:p>
          <a:p>
            <a:r>
              <a:rPr lang="en-US" sz="900" dirty="0"/>
              <a:t>            </a:t>
            </a:r>
            <a:r>
              <a:rPr lang="en-US" sz="900" dirty="0" err="1"/>
              <a:t>Console.WriteLine</a:t>
            </a:r>
            <a:r>
              <a:rPr lang="en-US" sz="900" dirty="0"/>
              <a:t>("Hello World!");</a:t>
            </a:r>
          </a:p>
          <a:p>
            <a:r>
              <a:rPr lang="en-US" sz="900" dirty="0"/>
              <a:t>        }</a:t>
            </a:r>
          </a:p>
          <a:p>
            <a:r>
              <a:rPr lang="en-US" sz="900" dirty="0"/>
              <a:t>    }</a:t>
            </a:r>
          </a:p>
          <a:p>
            <a:r>
              <a:rPr lang="en-US" sz="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212802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(E4)Structure of App &amp; Reading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basics of the .NET Core Command Line Interface (CLI).</a:t>
            </a:r>
          </a:p>
          <a:p>
            <a:r>
              <a:rPr lang="en-US" dirty="0"/>
              <a:t>The structure of a C# Console Application.</a:t>
            </a:r>
          </a:p>
          <a:p>
            <a:r>
              <a:rPr lang="en-US" dirty="0"/>
              <a:t>Reading from File</a:t>
            </a:r>
          </a:p>
          <a:p>
            <a:r>
              <a:rPr lang="en-US" dirty="0"/>
              <a:t>Writing output to console</a:t>
            </a:r>
          </a:p>
          <a:p>
            <a:r>
              <a:rPr lang="en-US" strike="sngStrike" dirty="0"/>
              <a:t>The basics of the Task Asynchronous Programming Model in .NET Core.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85950" y="5868989"/>
            <a:ext cx="9048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https://docs.microsoft.com/en-us/dotnet/articles/csharp/tutorials/console-teleprompter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6558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38B79A-FA8F-404E-9481-270220601DFC}"/>
              </a:ext>
            </a:extLst>
          </p:cNvPr>
          <p:cNvSpPr/>
          <p:nvPr/>
        </p:nvSpPr>
        <p:spPr>
          <a:xfrm>
            <a:off x="2246426" y="2065140"/>
            <a:ext cx="6413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2"/>
              </a:rPr>
              <a:t>https://www.microsoft.com/net/tutorials/csharp/getting-started</a:t>
            </a:r>
            <a:endParaRPr lang="en-US" dirty="0"/>
          </a:p>
          <a:p>
            <a:endParaRPr lang="en-D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DC7AC5-9A41-4E71-A143-49E576AFE560}"/>
              </a:ext>
            </a:extLst>
          </p:cNvPr>
          <p:cNvSpPr txBox="1">
            <a:spLocks/>
          </p:cNvSpPr>
          <p:nvPr/>
        </p:nvSpPr>
        <p:spPr>
          <a:xfrm>
            <a:off x="2152650" y="264065"/>
            <a:ext cx="7886700" cy="652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C#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210AAC-C35A-4513-A8B6-97C93C75E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4016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893D5-00B5-4B60-BA97-02B1F49E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9070-471E-4743-9316-3243AF1F0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.NET Core?</a:t>
            </a:r>
          </a:p>
          <a:p>
            <a:r>
              <a:rPr lang="en-US" dirty="0"/>
              <a:t>Why .NET Core?</a:t>
            </a:r>
          </a:p>
          <a:p>
            <a:r>
              <a:rPr lang="en-US" dirty="0"/>
              <a:t>It runs on: </a:t>
            </a:r>
          </a:p>
          <a:p>
            <a:pPr lvl="1"/>
            <a:r>
              <a:rPr lang="en-US" dirty="0"/>
              <a:t>Win8, Win10 (all windows devices=&gt; UWP + system32)</a:t>
            </a:r>
          </a:p>
          <a:p>
            <a:pPr lvl="1"/>
            <a:r>
              <a:rPr lang="en-US" dirty="0"/>
              <a:t>Linux, Mac-OS and ... </a:t>
            </a:r>
          </a:p>
          <a:p>
            <a:r>
              <a:rPr lang="en-US" dirty="0"/>
              <a:t>It does not support ARM</a:t>
            </a:r>
          </a:p>
          <a:p>
            <a:pPr lvl="1"/>
            <a:r>
              <a:rPr lang="en-US" dirty="0"/>
              <a:t>Does not run on Android</a:t>
            </a:r>
          </a:p>
          <a:p>
            <a:pPr lvl="1"/>
            <a:r>
              <a:rPr lang="en-US" dirty="0"/>
              <a:t>Does not run on iOS.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97836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24C27-095B-4FAB-BD67-848F79BCE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66" y="857250"/>
            <a:ext cx="9110537" cy="513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2897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BD2CD1-7F10-42C8-BBB6-273A65B41FCE}"/>
              </a:ext>
            </a:extLst>
          </p:cNvPr>
          <p:cNvSpPr txBox="1">
            <a:spLocks/>
          </p:cNvSpPr>
          <p:nvPr/>
        </p:nvSpPr>
        <p:spPr>
          <a:xfrm>
            <a:off x="2152650" y="742696"/>
            <a:ext cx="7886700" cy="6527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DFFCE2-5F34-4B0A-97D3-524987496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to start?</a:t>
            </a:r>
            <a:br>
              <a:rPr lang="en-US" dirty="0"/>
            </a:br>
            <a:endParaRPr lang="en-DE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3F68B500-CE7A-4FEB-977A-D52A32DEF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1395417"/>
            <a:ext cx="8096250" cy="48548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473E35-39A6-4DB9-8ABC-B2C66228E1F5}"/>
              </a:ext>
            </a:extLst>
          </p:cNvPr>
          <p:cNvSpPr/>
          <p:nvPr/>
        </p:nvSpPr>
        <p:spPr>
          <a:xfrm>
            <a:off x="2174081" y="884388"/>
            <a:ext cx="2490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>
                <a:hlinkClick r:id="rId2"/>
              </a:rPr>
              <a:t>https://dotnet.github.io</a:t>
            </a:r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13955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8A8FC0-A0F5-4C23-BB0A-494B623669BF}"/>
              </a:ext>
            </a:extLst>
          </p:cNvPr>
          <p:cNvSpPr/>
          <p:nvPr/>
        </p:nvSpPr>
        <p:spPr>
          <a:xfrm>
            <a:off x="1456269" y="2463233"/>
            <a:ext cx="9392195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1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any platform, any application, any developer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56877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24BD12-6CC5-45EB-A480-511CDC04B5F3}"/>
              </a:ext>
            </a:extLst>
          </p:cNvPr>
          <p:cNvSpPr/>
          <p:nvPr/>
        </p:nvSpPr>
        <p:spPr>
          <a:xfrm>
            <a:off x="-165464" y="2521062"/>
            <a:ext cx="125229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NET Core is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 general purpose development platform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with cross-platform support for </a:t>
            </a:r>
          </a:p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Windows, macOS and Linux, various devices and cloud</a:t>
            </a:r>
          </a:p>
          <a:p>
            <a:pPr algn="ctr"/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3451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A818C-7974-4586-AD97-BAC1E228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.NET Core?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26FD-8254-4EFE-A9B0-81C4190D8F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.NET Core is Open Source .NET framework.</a:t>
            </a:r>
          </a:p>
          <a:p>
            <a:r>
              <a:rPr lang="en-US" dirty="0"/>
              <a:t>Invented for Cloud Development but</a:t>
            </a:r>
          </a:p>
          <a:p>
            <a:r>
              <a:rPr lang="en-US" dirty="0"/>
              <a:t>It runs on: </a:t>
            </a:r>
          </a:p>
          <a:p>
            <a:pPr lvl="1"/>
            <a:r>
              <a:rPr lang="en-US" dirty="0"/>
              <a:t>Win8, Win10 (all windows devices=&gt; UWP + system32)</a:t>
            </a:r>
          </a:p>
          <a:p>
            <a:pPr lvl="1"/>
            <a:r>
              <a:rPr lang="en-US" dirty="0"/>
              <a:t>Linux, Mac-OS and ... </a:t>
            </a:r>
          </a:p>
          <a:p>
            <a:r>
              <a:rPr lang="en-US" dirty="0"/>
              <a:t>ARM on-going</a:t>
            </a:r>
          </a:p>
          <a:p>
            <a:pPr lvl="1"/>
            <a:r>
              <a:rPr lang="en-US" dirty="0"/>
              <a:t>Linux ARM32</a:t>
            </a:r>
          </a:p>
          <a:p>
            <a:pPr lvl="1"/>
            <a:r>
              <a:rPr lang="en-US" dirty="0"/>
              <a:t>Windows IoT-Core ARM32</a:t>
            </a:r>
          </a:p>
          <a:p>
            <a:pPr marL="457200" lvl="1" indent="0">
              <a:buNone/>
            </a:pP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5745667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10078</TotalTime>
  <Words>724</Words>
  <Application>Microsoft Office PowerPoint</Application>
  <PresentationFormat>Widescreen</PresentationFormat>
  <Paragraphs>186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Segoe UI</vt:lpstr>
      <vt:lpstr>Segoe UI Black</vt:lpstr>
      <vt:lpstr>Segoe UI Light</vt:lpstr>
      <vt:lpstr>Segoe UI Semibold</vt:lpstr>
      <vt:lpstr>Segoe UI Semilight</vt:lpstr>
      <vt:lpstr>Segoe UI Symbol</vt:lpstr>
      <vt:lpstr>Segoe WP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AGENDA</vt:lpstr>
      <vt:lpstr>PowerPoint Presentation</vt:lpstr>
      <vt:lpstr>Where to start? </vt:lpstr>
      <vt:lpstr>PowerPoint Presentation</vt:lpstr>
      <vt:lpstr>PowerPoint Presentation</vt:lpstr>
      <vt:lpstr>What is .NET Core?</vt:lpstr>
      <vt:lpstr>PowerPoint Presentation</vt:lpstr>
      <vt:lpstr>Welcome .NET Core 2.1.x</vt:lpstr>
      <vt:lpstr>Inside of .NET Core</vt:lpstr>
      <vt:lpstr>PowerPoint Presentation</vt:lpstr>
      <vt:lpstr>Create your first .NET Core application</vt:lpstr>
      <vt:lpstr>Running build</vt:lpstr>
      <vt:lpstr>Running application without “csproj”</vt:lpstr>
      <vt:lpstr>Create an application with  Visual Studio</vt:lpstr>
      <vt:lpstr>Exercises</vt:lpstr>
      <vt:lpstr>(E1) Install VS &amp; .NET Core SDK </vt:lpstr>
      <vt:lpstr>(E2)Create a project with command line</vt:lpstr>
      <vt:lpstr>(E3)Create Application in VS</vt:lpstr>
      <vt:lpstr>(E4)Structure of App &amp; Reading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Damir Dobric</cp:lastModifiedBy>
  <cp:revision>265</cp:revision>
  <dcterms:created xsi:type="dcterms:W3CDTF">2014-04-01T15:39:24Z</dcterms:created>
  <dcterms:modified xsi:type="dcterms:W3CDTF">2018-11-03T08:34:04Z</dcterms:modified>
</cp:coreProperties>
</file>